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0" userDrawn="1">
          <p15:clr>
            <a:srgbClr val="A4A3A4"/>
          </p15:clr>
        </p15:guide>
        <p15:guide id="2" pos="2160" userDrawn="1">
          <p15:clr>
            <a:srgbClr val="A4A3A4"/>
          </p15:clr>
        </p15:guide>
        <p15:guide id="3" orient="horz" pos="3007" userDrawn="1">
          <p15:clr>
            <a:srgbClr val="A4A3A4"/>
          </p15:clr>
        </p15:guide>
        <p15:guide id="4" orient="horz" pos="3846" userDrawn="1">
          <p15:clr>
            <a:srgbClr val="A4A3A4"/>
          </p15:clr>
        </p15:guide>
        <p15:guide id="5" orient="horz" pos="5252" userDrawn="1">
          <p15:clr>
            <a:srgbClr val="A4A3A4"/>
          </p15:clr>
        </p15:guide>
        <p15:guide id="6" pos="1593" userDrawn="1">
          <p15:clr>
            <a:srgbClr val="A4A3A4"/>
          </p15:clr>
        </p15:guide>
        <p15:guide id="7" pos="142" userDrawn="1">
          <p15:clr>
            <a:srgbClr val="A4A3A4"/>
          </p15:clr>
        </p15:guide>
        <p15:guide id="8" orient="horz" pos="104" userDrawn="1">
          <p15:clr>
            <a:srgbClr val="A4A3A4"/>
          </p15:clr>
        </p15:guide>
        <p15:guide id="9"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DA0BC"/>
    <a:srgbClr val="ED8B00"/>
    <a:srgbClr val="3E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0" autoAdjust="0"/>
    <p:restoredTop sz="94660"/>
  </p:normalViewPr>
  <p:slideViewPr>
    <p:cSldViewPr snapToGrid="0" showGuides="1">
      <p:cViewPr varScale="1">
        <p:scale>
          <a:sx n="79" d="100"/>
          <a:sy n="79" d="100"/>
        </p:scale>
        <p:origin x="3210" y="114"/>
      </p:cViewPr>
      <p:guideLst>
        <p:guide orient="horz" pos="1510"/>
        <p:guide pos="2160"/>
        <p:guide orient="horz" pos="3007"/>
        <p:guide orient="horz" pos="3846"/>
        <p:guide orient="horz" pos="5252"/>
        <p:guide pos="1593"/>
        <p:guide pos="142"/>
        <p:guide orient="horz" pos="104"/>
        <p:guide orient="horz" pos="308"/>
      </p:guideLst>
    </p:cSldViewPr>
  </p:slideViewPr>
  <p:notesTextViewPr>
    <p:cViewPr>
      <p:scale>
        <a:sx n="3" d="2"/>
        <a:sy n="3" d="2"/>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ags" Target="tags/tag1.xml" Id="rId7" /><Relationship Type="http://schemas.openxmlformats.org/officeDocument/2006/relationships/tableStyles" Target="tableStyles.xml" Id="rId12" /><Relationship Type="http://schemas.openxmlformats.org/officeDocument/2006/relationships/slide" Target="slides/slide2.xml" Id="rId6" /><Relationship Type="http://schemas.openxmlformats.org/officeDocument/2006/relationships/theme" Target="theme/theme1.xml" Id="rId11" /><Relationship Type="http://schemas.openxmlformats.org/officeDocument/2006/relationships/slide" Target="slides/slide1.xml" Id="rId5" /><Relationship Type="http://schemas.openxmlformats.org/officeDocument/2006/relationships/viewProps" Target="viewProps.xml" Id="rId10" /><Relationship Type="http://schemas.openxmlformats.org/officeDocument/2006/relationships/slideMaster" Target="slideMasters/slideMaster1.xml" Id="rId4" /><Relationship Type="http://schemas.openxmlformats.org/officeDocument/2006/relationships/presProps" Target="pres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66256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4489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278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5593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401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51058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55067-4D72-4562-88B5-D661A8C174DC}" type="datetimeFigureOut">
              <a:rPr lang="en-GB" smtClean="0"/>
              <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59856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55067-4D72-4562-88B5-D661A8C174DC}" type="datetimeFigureOut">
              <a:rPr lang="en-GB" smtClean="0"/>
              <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88510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55067-4D72-4562-88B5-D661A8C174DC}" type="datetimeFigureOut">
              <a:rPr lang="en-GB" smtClean="0"/>
              <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8680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78170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41072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855067-4D72-4562-88B5-D661A8C174DC}" type="datetimeFigureOut">
              <a:rPr lang="en-GB" smtClean="0"/>
              <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F34030-879C-45EC-88AB-0276FB82C71B}" type="slidenum">
              <a:rPr lang="en-GB" smtClean="0"/>
              <a:t>‹#›</a:t>
            </a:fld>
            <a:endParaRPr lang="en-GB"/>
          </a:p>
        </p:txBody>
      </p:sp>
    </p:spTree>
    <p:extLst>
      <p:ext uri="{BB962C8B-B14F-4D97-AF65-F5344CB8AC3E}">
        <p14:creationId xmlns:p14="http://schemas.microsoft.com/office/powerpoint/2010/main" val="3954784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eb.lumiagm.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AAC321-7317-4510-BC9C-720D9DB697A5}"/>
              </a:ext>
            </a:extLst>
          </p:cNvPr>
          <p:cNvSpPr/>
          <p:nvPr/>
        </p:nvSpPr>
        <p:spPr>
          <a:xfrm>
            <a:off x="0" y="-2"/>
            <a:ext cx="6858001" cy="1581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B820A3E3-8F46-4ACC-939B-09F500AF97B6}"/>
              </a:ext>
            </a:extLst>
          </p:cNvPr>
          <p:cNvGrpSpPr/>
          <p:nvPr/>
        </p:nvGrpSpPr>
        <p:grpSpPr>
          <a:xfrm>
            <a:off x="504110" y="141258"/>
            <a:ext cx="2297455" cy="1373217"/>
            <a:chOff x="838200" y="1841764"/>
            <a:chExt cx="5436704" cy="3249584"/>
          </a:xfrm>
        </p:grpSpPr>
        <p:pic>
          <p:nvPicPr>
            <p:cNvPr id="44" name="Picture 43">
              <a:extLst>
                <a:ext uri="{FF2B5EF4-FFF2-40B4-BE49-F238E27FC236}">
                  <a16:creationId xmlns:a16="http://schemas.microsoft.com/office/drawing/2014/main" id="{C8FEDDBA-E9C2-408B-8C8C-69A553A7AAC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20209" b="18042"/>
            <a:stretch/>
          </p:blipFill>
          <p:spPr>
            <a:xfrm>
              <a:off x="838200" y="1841764"/>
              <a:ext cx="5436704" cy="3249584"/>
            </a:xfrm>
            <a:prstGeom prst="rect">
              <a:avLst/>
            </a:prstGeom>
          </p:spPr>
        </p:pic>
        <p:pic>
          <p:nvPicPr>
            <p:cNvPr id="43" name="Picture 42">
              <a:extLst>
                <a:ext uri="{FF2B5EF4-FFF2-40B4-BE49-F238E27FC236}">
                  <a16:creationId xmlns:a16="http://schemas.microsoft.com/office/drawing/2014/main" id="{2E494564-B471-4C11-9C83-533D9218350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265637" y="1968124"/>
              <a:ext cx="4581830" cy="2481823"/>
            </a:xfrm>
            <a:prstGeom prst="rect">
              <a:avLst/>
            </a:prstGeom>
          </p:spPr>
        </p:pic>
      </p:grpSp>
      <p:sp>
        <p:nvSpPr>
          <p:cNvPr id="5" name="Text Box 2">
            <a:extLst>
              <a:ext uri="{FF2B5EF4-FFF2-40B4-BE49-F238E27FC236}">
                <a16:creationId xmlns:a16="http://schemas.microsoft.com/office/drawing/2014/main" id="{1228FF7F-FDBD-4036-83E0-85899F2A2E0D}"/>
              </a:ext>
            </a:extLst>
          </p:cNvPr>
          <p:cNvSpPr txBox="1">
            <a:spLocks noChangeArrowheads="1"/>
          </p:cNvSpPr>
          <p:nvPr/>
        </p:nvSpPr>
        <p:spPr bwMode="auto">
          <a:xfrm>
            <a:off x="2801565" y="167180"/>
            <a:ext cx="4056436" cy="707886"/>
          </a:xfrm>
          <a:prstGeom prst="rect">
            <a:avLst/>
          </a:prstGeom>
          <a:noFill/>
          <a:ln w="9525">
            <a:noFill/>
            <a:miter lim="800000"/>
            <a:headEnd/>
            <a:tailEnd/>
          </a:ln>
        </p:spPr>
        <p:txBody>
          <a:bodyPr rot="0" vert="horz" wrap="square" lIns="91440" tIns="45720" rIns="91440" bIns="45720" anchor="t" anchorCtr="0">
            <a:spAutoFit/>
          </a:bodyPr>
          <a:lstStyle/>
          <a:p>
            <a:pPr algn="ctr">
              <a:spcAft>
                <a:spcPts val="1000"/>
              </a:spcAft>
            </a:pPr>
            <a:r>
              <a:rPr lang="en-IE" sz="2000" dirty="0">
                <a:latin typeface="Poppins SemiBold" panose="00000700000000000000" pitchFamily="50" charset="0"/>
                <a:ea typeface="Calibri" panose="020F0502020204030204" pitchFamily="34" charset="0"/>
                <a:cs typeface="Poppins SemiBold" panose="00000700000000000000" pitchFamily="50" charset="0"/>
              </a:rPr>
              <a:t>Meeting of the Customer Creditors of </a:t>
            </a:r>
            <a:r>
              <a:rPr lang="en-GB" sz="2000" dirty="0">
                <a:effectLst/>
                <a:latin typeface="Poppins SemiBold" panose="00000700000000000000" pitchFamily="50" charset="0"/>
                <a:ea typeface="Calibri" panose="020F0502020204030204" pitchFamily="34" charset="0"/>
                <a:cs typeface="Poppins SemiBold" panose="00000700000000000000" pitchFamily="50" charset="0"/>
              </a:rPr>
              <a:t>Norwegian Air International Limited</a:t>
            </a:r>
            <a:endParaRPr lang="en-GB" sz="700" dirty="0">
              <a:effectLst/>
              <a:latin typeface="Poppins SemiBold" panose="00000700000000000000" pitchFamily="50" charset="0"/>
              <a:ea typeface="Calibri" panose="020F0502020204030204" pitchFamily="34" charset="0"/>
              <a:cs typeface="Poppins SemiBold" panose="00000700000000000000" pitchFamily="50" charset="0"/>
            </a:endParaRPr>
          </a:p>
        </p:txBody>
      </p:sp>
      <p:sp>
        <p:nvSpPr>
          <p:cNvPr id="19" name="Rectangle 18">
            <a:extLst>
              <a:ext uri="{FF2B5EF4-FFF2-40B4-BE49-F238E27FC236}">
                <a16:creationId xmlns:a16="http://schemas.microsoft.com/office/drawing/2014/main" id="{6B028A4D-9D43-4B0C-8BA3-A56C4CBD99DC}"/>
              </a:ext>
            </a:extLst>
          </p:cNvPr>
          <p:cNvSpPr/>
          <p:nvPr/>
        </p:nvSpPr>
        <p:spPr>
          <a:xfrm>
            <a:off x="1374602" y="1574167"/>
            <a:ext cx="5429697" cy="3470181"/>
          </a:xfrm>
          <a:prstGeom prst="rect">
            <a:avLst/>
          </a:prstGeom>
        </p:spPr>
        <p:txBody>
          <a:bodyPr wrap="square">
            <a:spAutoFit/>
          </a:bodyPr>
          <a:lstStyle/>
          <a:p>
            <a:pPr>
              <a:spcAft>
                <a:spcPts val="0"/>
              </a:spcAft>
            </a:pPr>
            <a:r>
              <a:rPr lang="en-GB" sz="1600" b="1" dirty="0">
                <a:latin typeface="Poppins" panose="00000500000000000000" pitchFamily="50" charset="0"/>
                <a:ea typeface="Arial" panose="020B0604020202020204" pitchFamily="34" charset="0"/>
                <a:cs typeface="Poppins" panose="00000500000000000000" pitchFamily="50" charset="0"/>
              </a:rPr>
              <a:t>Meeting Access</a:t>
            </a:r>
          </a:p>
          <a:p>
            <a:pPr>
              <a:spcAft>
                <a:spcPts val="0"/>
              </a:spcAft>
            </a:pPr>
            <a:endParaRPr lang="en-GB" sz="40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Arial" panose="020B0604020202020204" pitchFamily="34" charset="0"/>
                <a:cs typeface="Poppins" panose="00000500000000000000" pitchFamily="50" charset="0"/>
              </a:rPr>
              <a:t>Creditors can participate in the Meeting electronically, should they wish to do so. This can be done by accessing the meeting website, </a:t>
            </a:r>
            <a:r>
              <a:rPr lang="en-GB" sz="1050" dirty="0">
                <a:latin typeface="Poppins" panose="00000500000000000000" pitchFamily="50" charset="0"/>
                <a:ea typeface="Arial" panose="020B0604020202020204" pitchFamily="34" charset="0"/>
                <a:cs typeface="Poppins" panose="00000500000000000000" pitchFamily="50" charset="0"/>
                <a:hlinkClick r:id="rId4"/>
              </a:rPr>
              <a:t>https://web.lumiagm.com</a:t>
            </a:r>
            <a:endParaRPr lang="en-GB" sz="105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This can be accessed online using most well-known internet browsers such as Internet Explorer (Not compatible with versions 10 and below), Chrome, Firefox and Safari on a PC, laptop or internet-enabled device such as a tablet or smartphone.</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 accessing the meeting website, you will be asked to enter a Meeting ID which is; </a:t>
            </a:r>
          </a:p>
          <a:p>
            <a:pPr>
              <a:spcAft>
                <a:spcPts val="0"/>
              </a:spcAft>
            </a:pPr>
            <a:r>
              <a:rPr lang="en-GB" sz="1050" b="1" dirty="0">
                <a:latin typeface="Poppins" panose="00000500000000000000" pitchFamily="50" charset="0"/>
                <a:ea typeface="Calibri" panose="020F0502020204030204" pitchFamily="34" charset="0"/>
                <a:cs typeface="Poppins" panose="00000500000000000000" pitchFamily="50" charset="0"/>
              </a:rPr>
              <a:t>164-469-050</a:t>
            </a:r>
          </a:p>
          <a:p>
            <a:pPr>
              <a:spcAft>
                <a:spcPts val="0"/>
              </a:spcAft>
            </a:pPr>
            <a:endParaRPr lang="en-GB" sz="1050" b="1"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You will then be prompted to enter your unique</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Login ID</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PIN</a:t>
            </a:r>
          </a:p>
          <a:p>
            <a:pPr marL="228600" indent="-228600">
              <a:spcAft>
                <a:spcPts val="0"/>
              </a:spcAft>
              <a:buAutoNum type="alphaLcParenR"/>
            </a:pP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These can be found within your invitation. Access to the meeting will be available from 8.30 a.m. (Irish time) / 9.30 a.m. (Norwegian time) on 19 March 2021. You will be able to appoint a proxy until 16.00 (Irish time) / 17.00 (Norwegian time) on 17 March 2021. The meeting will formally begin at 9.30 a.m. (Irish time) / 10.30 a.m. (Norwegian time) on 19 March 2021 and you will be able to use the same credentials to log back into the </a:t>
            </a:r>
            <a:r>
              <a:rPr lang="en-GB" sz="1050" dirty="0" err="1">
                <a:highlight>
                  <a:srgbClr val="FFFFFF"/>
                </a:highlight>
                <a:latin typeface="Poppins" panose="00000500000000000000" pitchFamily="50" charset="0"/>
                <a:ea typeface="Calibri" panose="020F0502020204030204" pitchFamily="34" charset="0"/>
                <a:cs typeface="Poppins" panose="00000500000000000000" pitchFamily="50" charset="0"/>
              </a:rPr>
              <a:t>Lumi</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 platform to participate in the meeting.</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p:txBody>
      </p:sp>
      <p:sp>
        <p:nvSpPr>
          <p:cNvPr id="26" name="Rectangle 25">
            <a:extLst>
              <a:ext uri="{FF2B5EF4-FFF2-40B4-BE49-F238E27FC236}">
                <a16:creationId xmlns:a16="http://schemas.microsoft.com/office/drawing/2014/main" id="{C7FAAD12-ACF4-41B6-93C6-5FF79BB8594B}"/>
              </a:ext>
            </a:extLst>
          </p:cNvPr>
          <p:cNvSpPr/>
          <p:nvPr/>
        </p:nvSpPr>
        <p:spPr>
          <a:xfrm>
            <a:off x="3584859" y="1132075"/>
            <a:ext cx="2791405" cy="400110"/>
          </a:xfrm>
          <a:prstGeom prst="rect">
            <a:avLst/>
          </a:prstGeom>
        </p:spPr>
        <p:txBody>
          <a:bodyPr wrap="none">
            <a:spAutoFit/>
          </a:bodyPr>
          <a:lstStyle/>
          <a:p>
            <a:pPr algn="ctr">
              <a:spcAft>
                <a:spcPts val="0"/>
              </a:spcAft>
            </a:pPr>
            <a:r>
              <a:rPr lang="en-US" sz="2000" dirty="0">
                <a:latin typeface="Poppins Medium" panose="00000600000000000000" pitchFamily="50" charset="0"/>
                <a:ea typeface="Arial" panose="020B0604020202020204" pitchFamily="34" charset="0"/>
                <a:cs typeface="Poppins Medium" panose="00000600000000000000" pitchFamily="50" charset="0"/>
              </a:rPr>
              <a:t>Meeting ID: 	</a:t>
            </a:r>
            <a:r>
              <a:rPr lang="en-US" sz="2000" b="1" dirty="0">
                <a:latin typeface="Poppins Medium" panose="00000600000000000000" pitchFamily="50" charset="0"/>
                <a:ea typeface="Arial" panose="020B0604020202020204" pitchFamily="34" charset="0"/>
                <a:cs typeface="Poppins Medium" panose="00000600000000000000" pitchFamily="50" charset="0"/>
              </a:rPr>
              <a:t>164-469-050</a:t>
            </a:r>
            <a:endParaRPr lang="en-GB" sz="1400" b="1" dirty="0">
              <a:effectLst/>
              <a:latin typeface="Poppins Medium" panose="00000600000000000000" pitchFamily="50" charset="0"/>
              <a:ea typeface="Calibri" panose="020F0502020204030204" pitchFamily="34" charset="0"/>
              <a:cs typeface="Poppins Medium" panose="00000600000000000000" pitchFamily="50" charset="0"/>
            </a:endParaRPr>
          </a:p>
        </p:txBody>
      </p:sp>
      <p:sp>
        <p:nvSpPr>
          <p:cNvPr id="28" name="Rectangle 27">
            <a:extLst>
              <a:ext uri="{FF2B5EF4-FFF2-40B4-BE49-F238E27FC236}">
                <a16:creationId xmlns:a16="http://schemas.microsoft.com/office/drawing/2014/main" id="{C2D8B456-AA51-4368-9BD8-7AF7EB23A20A}"/>
              </a:ext>
            </a:extLst>
          </p:cNvPr>
          <p:cNvSpPr/>
          <p:nvPr/>
        </p:nvSpPr>
        <p:spPr>
          <a:xfrm>
            <a:off x="1376264" y="5152354"/>
            <a:ext cx="5428035" cy="723275"/>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Broadcast</a:t>
            </a:r>
          </a:p>
          <a:p>
            <a:pPr lvl="0"/>
            <a:endParaRPr lang="en-GB" sz="400" dirty="0">
              <a:solidFill>
                <a:prstClr val="black"/>
              </a:solidFill>
              <a:latin typeface="Poppins" panose="00000500000000000000" pitchFamily="50" charset="0"/>
              <a:ea typeface="Calibri" panose="020F0502020204030204" pitchFamily="34" charset="0"/>
              <a:cs typeface="Poppins" panose="00000500000000000000" pitchFamily="50" charset="0"/>
            </a:endParaRPr>
          </a:p>
          <a:p>
            <a:pPr lvl="0"/>
            <a:r>
              <a:rPr lang="en-GB" sz="1050" dirty="0">
                <a:solidFill>
                  <a:prstClr val="black"/>
                </a:solidFill>
                <a:latin typeface="Poppins" panose="00000500000000000000" pitchFamily="50" charset="0"/>
                <a:ea typeface="Calibri" panose="020F0502020204030204" pitchFamily="34" charset="0"/>
                <a:cs typeface="Poppins" panose="00000500000000000000" pitchFamily="50" charset="0"/>
              </a:rPr>
              <a:t>The meeting will be broadcast in audio format. Once logged in, and at the commencement of the meeting, you will be able to listen and watch the proceeding of the meeting on your device.</a:t>
            </a:r>
            <a:endParaRPr lang="en-GB" sz="1050" strike="sngStrike" dirty="0">
              <a:solidFill>
                <a:prstClr val="black"/>
              </a:solidFill>
              <a:latin typeface="Poppins" panose="00000500000000000000" pitchFamily="50" charset="0"/>
              <a:ea typeface="Calibri" panose="020F0502020204030204" pitchFamily="34" charset="0"/>
              <a:cs typeface="Poppins" panose="00000500000000000000" pitchFamily="50" charset="0"/>
            </a:endParaRPr>
          </a:p>
        </p:txBody>
      </p:sp>
      <p:sp>
        <p:nvSpPr>
          <p:cNvPr id="30" name="Rectangle 29">
            <a:extLst>
              <a:ext uri="{FF2B5EF4-FFF2-40B4-BE49-F238E27FC236}">
                <a16:creationId xmlns:a16="http://schemas.microsoft.com/office/drawing/2014/main" id="{5CA06649-CB57-4DEC-9356-96DB5225B98F}"/>
              </a:ext>
            </a:extLst>
          </p:cNvPr>
          <p:cNvSpPr/>
          <p:nvPr/>
        </p:nvSpPr>
        <p:spPr>
          <a:xfrm>
            <a:off x="1376264" y="6258974"/>
            <a:ext cx="5428035" cy="2015936"/>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Voting</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Once the Chair has formally opened the meeting, they will explain the voting procedure. Once voting has opened, the polling icon will appear on the navigation bar. From here, the resolution</a:t>
            </a:r>
            <a:r>
              <a:rPr lang="en-GB" sz="1050" strike="sngStrike" dirty="0">
                <a:latin typeface="Poppins" panose="00000500000000000000" pitchFamily="50" charset="0"/>
                <a:ea typeface="Calibri" panose="020F0502020204030204" pitchFamily="34" charset="0"/>
                <a:cs typeface="Poppins" panose="00000500000000000000" pitchFamily="50" charset="0"/>
              </a:rPr>
              <a:t>s</a:t>
            </a:r>
            <a:r>
              <a:rPr lang="en-GB" sz="1050" dirty="0">
                <a:latin typeface="Poppins" panose="00000500000000000000" pitchFamily="50" charset="0"/>
                <a:ea typeface="Calibri" panose="020F0502020204030204" pitchFamily="34" charset="0"/>
                <a:cs typeface="Poppins" panose="00000500000000000000" pitchFamily="50" charset="0"/>
              </a:rPr>
              <a:t> and voting choices will be displayed. </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Select the option that corresponds with how you wish to vote. Once you have selected your choice, the option will change colour and a confirmation message will appear to indicate your vote has been cast and received – There is no submit button. If you make a mistake or wish to change your vote, simply select the correct choice, if you wish to “cancel” your vote, select the “cancel” button. You will be able to do this at any time whilst the poll remains open and before the Chair announces its closure.</a:t>
            </a:r>
          </a:p>
        </p:txBody>
      </p:sp>
      <p:sp>
        <p:nvSpPr>
          <p:cNvPr id="32" name="Rectangle 31">
            <a:extLst>
              <a:ext uri="{FF2B5EF4-FFF2-40B4-BE49-F238E27FC236}">
                <a16:creationId xmlns:a16="http://schemas.microsoft.com/office/drawing/2014/main" id="{B19E58DD-05B0-42CE-85A3-D4F39DF6E157}"/>
              </a:ext>
            </a:extLst>
          </p:cNvPr>
          <p:cNvSpPr/>
          <p:nvPr/>
        </p:nvSpPr>
        <p:spPr>
          <a:xfrm>
            <a:off x="1376264" y="8759421"/>
            <a:ext cx="5428035" cy="1046440"/>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Questions</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r>
              <a:rPr lang="en-GB" sz="1050" dirty="0">
                <a:solidFill>
                  <a:srgbClr val="191E1F"/>
                </a:solidFill>
                <a:latin typeface="Poppins" panose="00000500000000000000" pitchFamily="50" charset="0"/>
                <a:cs typeface="Poppins" panose="00000500000000000000" pitchFamily="50" charset="0"/>
              </a:rPr>
              <a:t>Shareholders attending electronically may ask questions by typing and submitting their question in writing – Select the messaging icon </a:t>
            </a:r>
            <a:r>
              <a:rPr lang="en-GB" sz="1050" dirty="0">
                <a:latin typeface="Poppins" panose="00000500000000000000" pitchFamily="50" charset="0"/>
                <a:cs typeface="Poppins" panose="00000500000000000000" pitchFamily="50" charset="0"/>
              </a:rPr>
              <a:t>from within the navigation bar and type your question at the bottom of the screen. To submit your question, click the send button to the right of the text box.</a:t>
            </a:r>
            <a:endParaRPr lang="en-GB" sz="1050" dirty="0">
              <a:latin typeface="Poppins" panose="00000500000000000000" pitchFamily="50" charset="0"/>
              <a:ea typeface="Calibri" panose="020F0502020204030204" pitchFamily="34" charset="0"/>
              <a:cs typeface="Poppins" panose="00000500000000000000" pitchFamily="50" charset="0"/>
            </a:endParaRPr>
          </a:p>
        </p:txBody>
      </p:sp>
      <p:grpSp>
        <p:nvGrpSpPr>
          <p:cNvPr id="27" name="Group 26">
            <a:extLst>
              <a:ext uri="{FF2B5EF4-FFF2-40B4-BE49-F238E27FC236}">
                <a16:creationId xmlns:a16="http://schemas.microsoft.com/office/drawing/2014/main" id="{A9F1FC40-DDB7-443F-92D6-BD268AD44E03}"/>
              </a:ext>
            </a:extLst>
          </p:cNvPr>
          <p:cNvGrpSpPr/>
          <p:nvPr/>
        </p:nvGrpSpPr>
        <p:grpSpPr>
          <a:xfrm>
            <a:off x="225425" y="2024176"/>
            <a:ext cx="781706" cy="781706"/>
            <a:chOff x="15200" y="3795280"/>
            <a:chExt cx="1050006" cy="1050006"/>
          </a:xfrm>
        </p:grpSpPr>
        <p:sp>
          <p:nvSpPr>
            <p:cNvPr id="29" name="Oval 28">
              <a:extLst>
                <a:ext uri="{FF2B5EF4-FFF2-40B4-BE49-F238E27FC236}">
                  <a16:creationId xmlns:a16="http://schemas.microsoft.com/office/drawing/2014/main" id="{CAA0F808-F26F-4E48-B148-5D7E822C638C}"/>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6E9B7456-3CD6-4A40-9BF3-5AF00E62CAB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3" name="Group 32">
            <a:extLst>
              <a:ext uri="{FF2B5EF4-FFF2-40B4-BE49-F238E27FC236}">
                <a16:creationId xmlns:a16="http://schemas.microsoft.com/office/drawing/2014/main" id="{0DD16FEC-FC13-486D-B4C0-237E4B9360A7}"/>
              </a:ext>
            </a:extLst>
          </p:cNvPr>
          <p:cNvGrpSpPr/>
          <p:nvPr/>
        </p:nvGrpSpPr>
        <p:grpSpPr>
          <a:xfrm>
            <a:off x="224873" y="5152354"/>
            <a:ext cx="781706" cy="781706"/>
            <a:chOff x="15200" y="3795280"/>
            <a:chExt cx="1050006" cy="1050006"/>
          </a:xfrm>
        </p:grpSpPr>
        <p:sp>
          <p:nvSpPr>
            <p:cNvPr id="36" name="Oval 35">
              <a:extLst>
                <a:ext uri="{FF2B5EF4-FFF2-40B4-BE49-F238E27FC236}">
                  <a16:creationId xmlns:a16="http://schemas.microsoft.com/office/drawing/2014/main" id="{6EAEF740-01C5-401D-940B-50DE8FBE7BDB}"/>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29CA81F9-AE3F-4D00-8E61-7A21A72286D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8" name="Group 37">
            <a:extLst>
              <a:ext uri="{FF2B5EF4-FFF2-40B4-BE49-F238E27FC236}">
                <a16:creationId xmlns:a16="http://schemas.microsoft.com/office/drawing/2014/main" id="{A61F42B3-78C4-43CE-B9B7-5326C6D0BB07}"/>
              </a:ext>
            </a:extLst>
          </p:cNvPr>
          <p:cNvGrpSpPr/>
          <p:nvPr/>
        </p:nvGrpSpPr>
        <p:grpSpPr>
          <a:xfrm>
            <a:off x="224873" y="6258974"/>
            <a:ext cx="781706" cy="781706"/>
            <a:chOff x="15200" y="3795280"/>
            <a:chExt cx="1050006" cy="1050006"/>
          </a:xfrm>
        </p:grpSpPr>
        <p:sp>
          <p:nvSpPr>
            <p:cNvPr id="39" name="Oval 38">
              <a:extLst>
                <a:ext uri="{FF2B5EF4-FFF2-40B4-BE49-F238E27FC236}">
                  <a16:creationId xmlns:a16="http://schemas.microsoft.com/office/drawing/2014/main" id="{78060F59-8644-4CF2-9F8A-EFFCD28BA04D}"/>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FC128383-2652-4BBF-BA9C-429824172E7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3" name="Group 52">
            <a:extLst>
              <a:ext uri="{FF2B5EF4-FFF2-40B4-BE49-F238E27FC236}">
                <a16:creationId xmlns:a16="http://schemas.microsoft.com/office/drawing/2014/main" id="{D1956400-3E9B-4A8A-AC28-F6A16D182B37}"/>
              </a:ext>
            </a:extLst>
          </p:cNvPr>
          <p:cNvGrpSpPr/>
          <p:nvPr/>
        </p:nvGrpSpPr>
        <p:grpSpPr>
          <a:xfrm>
            <a:off x="224873" y="8759421"/>
            <a:ext cx="781706" cy="781706"/>
            <a:chOff x="15200" y="3795280"/>
            <a:chExt cx="1050006" cy="1050006"/>
          </a:xfrm>
        </p:grpSpPr>
        <p:sp>
          <p:nvSpPr>
            <p:cNvPr id="54" name="Oval 53">
              <a:extLst>
                <a:ext uri="{FF2B5EF4-FFF2-40B4-BE49-F238E27FC236}">
                  <a16:creationId xmlns:a16="http://schemas.microsoft.com/office/drawing/2014/main" id="{E4B5A228-FAD9-4D44-B38C-22681BBAB190}"/>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a:extLst>
                <a:ext uri="{FF2B5EF4-FFF2-40B4-BE49-F238E27FC236}">
                  <a16:creationId xmlns:a16="http://schemas.microsoft.com/office/drawing/2014/main" id="{5C0667C4-8C00-4665-AAC2-1E68F63A5F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spTree>
    <p:extLst>
      <p:ext uri="{BB962C8B-B14F-4D97-AF65-F5344CB8AC3E}">
        <p14:creationId xmlns:p14="http://schemas.microsoft.com/office/powerpoint/2010/main" val="6487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09441E1E-2B9B-4DAC-8342-BB9BB2FEB272}"/>
              </a:ext>
            </a:extLst>
          </p:cNvPr>
          <p:cNvSpPr txBox="1"/>
          <p:nvPr/>
        </p:nvSpPr>
        <p:spPr>
          <a:xfrm>
            <a:off x="200822" y="278883"/>
            <a:ext cx="6529495" cy="958019"/>
          </a:xfrm>
          <a:prstGeom prst="rect">
            <a:avLst/>
          </a:prstGeom>
          <a:noFill/>
        </p:spPr>
        <p:txBody>
          <a:bodyPr wrap="square">
            <a:spAutoFit/>
          </a:bodyPr>
          <a:lstStyle/>
          <a:p>
            <a:pPr>
              <a:lnSpc>
                <a:spcPct val="97000"/>
              </a:lnSpc>
            </a:pPr>
            <a:r>
              <a:rPr lang="en-GB" sz="1600" b="1" dirty="0">
                <a:solidFill>
                  <a:srgbClr val="191E1F"/>
                </a:solidFill>
                <a:latin typeface="Poppins" panose="00000500000000000000" pitchFamily="50" charset="0"/>
              </a:rPr>
              <a:t>Requirements</a:t>
            </a:r>
          </a:p>
          <a:p>
            <a:pPr>
              <a:lnSpc>
                <a:spcPct val="97000"/>
              </a:lnSpc>
            </a:pPr>
            <a:r>
              <a:rPr lang="en-GB" sz="1050" dirty="0">
                <a:solidFill>
                  <a:srgbClr val="191E1F"/>
                </a:solidFill>
                <a:latin typeface="Poppins" panose="00000500000000000000" pitchFamily="50" charset="0"/>
              </a:rPr>
              <a:t>An active internet connection is required at all times in order to allow you to cast your vote when the poll opens, submit questions and listen to the audiocast. It is the user’s responsibility to ensure you remain connected for the duration of the meeting.</a:t>
            </a:r>
          </a:p>
          <a:p>
            <a:pPr>
              <a:lnSpc>
                <a:spcPct val="97000"/>
              </a:lnSpc>
            </a:pPr>
            <a:endParaRPr lang="en-GB" sz="1050" dirty="0">
              <a:solidFill>
                <a:srgbClr val="191E1F"/>
              </a:solidFill>
              <a:latin typeface="Poppins" panose="00000500000000000000" pitchFamily="50" charset="0"/>
            </a:endParaRPr>
          </a:p>
        </p:txBody>
      </p:sp>
      <p:grpSp>
        <p:nvGrpSpPr>
          <p:cNvPr id="25" name="Group 24">
            <a:extLst>
              <a:ext uri="{FF2B5EF4-FFF2-40B4-BE49-F238E27FC236}">
                <a16:creationId xmlns:a16="http://schemas.microsoft.com/office/drawing/2014/main" id="{2062C2A8-7ACF-4E8E-A69D-DFD486082E32}"/>
              </a:ext>
            </a:extLst>
          </p:cNvPr>
          <p:cNvGrpSpPr/>
          <p:nvPr/>
        </p:nvGrpSpPr>
        <p:grpSpPr>
          <a:xfrm>
            <a:off x="230861" y="1204176"/>
            <a:ext cx="5129856" cy="1915179"/>
            <a:chOff x="230861" y="2231231"/>
            <a:chExt cx="3947418" cy="1473728"/>
          </a:xfrm>
        </p:grpSpPr>
        <p:pic>
          <p:nvPicPr>
            <p:cNvPr id="26" name="Picture 25">
              <a:extLst>
                <a:ext uri="{FF2B5EF4-FFF2-40B4-BE49-F238E27FC236}">
                  <a16:creationId xmlns:a16="http://schemas.microsoft.com/office/drawing/2014/main" id="{43FB54F9-31AF-4BDA-988F-660B7E543B6E}"/>
                </a:ext>
              </a:extLst>
            </p:cNvPr>
            <p:cNvPicPr>
              <a:picLocks noChangeAspect="1"/>
            </p:cNvPicPr>
            <p:nvPr/>
          </p:nvPicPr>
          <p:blipFill rotWithShape="1">
            <a:blip r:embed="rId2">
              <a:extLst>
                <a:ext uri="{28A0092B-C50C-407E-A947-70E740481C1C}">
                  <a14:useLocalDpi xmlns:a14="http://schemas.microsoft.com/office/drawing/2010/main" val="0"/>
                </a:ext>
              </a:extLst>
            </a:blip>
            <a:srcRect t="7437"/>
            <a:stretch/>
          </p:blipFill>
          <p:spPr>
            <a:xfrm>
              <a:off x="1690540" y="2231231"/>
              <a:ext cx="2487739" cy="1473728"/>
            </a:xfrm>
            <a:prstGeom prst="rect">
              <a:avLst/>
            </a:prstGeom>
          </p:spPr>
        </p:pic>
        <p:grpSp>
          <p:nvGrpSpPr>
            <p:cNvPr id="27" name="Group 26">
              <a:extLst>
                <a:ext uri="{FF2B5EF4-FFF2-40B4-BE49-F238E27FC236}">
                  <a16:creationId xmlns:a16="http://schemas.microsoft.com/office/drawing/2014/main" id="{102B05ED-44C2-4B13-9F4B-DA563F1EA58F}"/>
                </a:ext>
              </a:extLst>
            </p:cNvPr>
            <p:cNvGrpSpPr/>
            <p:nvPr/>
          </p:nvGrpSpPr>
          <p:grpSpPr>
            <a:xfrm>
              <a:off x="230861" y="2577242"/>
              <a:ext cx="781706" cy="781706"/>
              <a:chOff x="15200" y="3795280"/>
              <a:chExt cx="1050006" cy="1050006"/>
            </a:xfrm>
          </p:grpSpPr>
          <p:sp>
            <p:nvSpPr>
              <p:cNvPr id="28" name="Oval 27">
                <a:extLst>
                  <a:ext uri="{FF2B5EF4-FFF2-40B4-BE49-F238E27FC236}">
                    <a16:creationId xmlns:a16="http://schemas.microsoft.com/office/drawing/2014/main" id="{6BED8376-725B-4A07-BF3C-9FCD29F8983B}"/>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25E4CC9A-DA4E-4F95-9791-53D8ED95AB4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grpSp>
        <p:nvGrpSpPr>
          <p:cNvPr id="30" name="Group 29">
            <a:extLst>
              <a:ext uri="{FF2B5EF4-FFF2-40B4-BE49-F238E27FC236}">
                <a16:creationId xmlns:a16="http://schemas.microsoft.com/office/drawing/2014/main" id="{485338F1-84C5-4164-8F0C-1E181483DB34}"/>
              </a:ext>
            </a:extLst>
          </p:cNvPr>
          <p:cNvGrpSpPr/>
          <p:nvPr/>
        </p:nvGrpSpPr>
        <p:grpSpPr>
          <a:xfrm>
            <a:off x="224873" y="7754112"/>
            <a:ext cx="5141207" cy="1918207"/>
            <a:chOff x="224873" y="8098983"/>
            <a:chExt cx="3956153" cy="1476058"/>
          </a:xfrm>
        </p:grpSpPr>
        <p:grpSp>
          <p:nvGrpSpPr>
            <p:cNvPr id="31" name="Group 30">
              <a:extLst>
                <a:ext uri="{FF2B5EF4-FFF2-40B4-BE49-F238E27FC236}">
                  <a16:creationId xmlns:a16="http://schemas.microsoft.com/office/drawing/2014/main" id="{4B4D9ABF-0097-40EB-B904-7BADA980F8C6}"/>
                </a:ext>
              </a:extLst>
            </p:cNvPr>
            <p:cNvGrpSpPr/>
            <p:nvPr/>
          </p:nvGrpSpPr>
          <p:grpSpPr>
            <a:xfrm>
              <a:off x="224873" y="8446159"/>
              <a:ext cx="781706" cy="781706"/>
              <a:chOff x="15200" y="3795280"/>
              <a:chExt cx="1050006" cy="1050006"/>
            </a:xfrm>
          </p:grpSpPr>
          <p:sp>
            <p:nvSpPr>
              <p:cNvPr id="38" name="Oval 37">
                <a:extLst>
                  <a:ext uri="{FF2B5EF4-FFF2-40B4-BE49-F238E27FC236}">
                    <a16:creationId xmlns:a16="http://schemas.microsoft.com/office/drawing/2014/main" id="{6AAC8692-7FC6-4C2B-B11D-F6CD71C27476}"/>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B861FFA4-994C-41BC-860C-E012E129FE0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grpSp>
          <p:nvGrpSpPr>
            <p:cNvPr id="32" name="Group 31">
              <a:extLst>
                <a:ext uri="{FF2B5EF4-FFF2-40B4-BE49-F238E27FC236}">
                  <a16:creationId xmlns:a16="http://schemas.microsoft.com/office/drawing/2014/main" id="{0A855993-5C6D-42F2-8A9E-347E091BA537}"/>
                </a:ext>
              </a:extLst>
            </p:cNvPr>
            <p:cNvGrpSpPr/>
            <p:nvPr/>
          </p:nvGrpSpPr>
          <p:grpSpPr>
            <a:xfrm>
              <a:off x="1687792" y="8098983"/>
              <a:ext cx="2493234" cy="1476058"/>
              <a:chOff x="1684278" y="8098983"/>
              <a:chExt cx="2493234" cy="1476058"/>
            </a:xfrm>
          </p:grpSpPr>
          <p:pic>
            <p:nvPicPr>
              <p:cNvPr id="34" name="Picture 33">
                <a:extLst>
                  <a:ext uri="{FF2B5EF4-FFF2-40B4-BE49-F238E27FC236}">
                    <a16:creationId xmlns:a16="http://schemas.microsoft.com/office/drawing/2014/main" id="{D05ACDFD-BEC7-43E7-98DE-266A3D65382F}"/>
                  </a:ext>
                </a:extLst>
              </p:cNvPr>
              <p:cNvPicPr>
                <a:picLocks noChangeAspect="1"/>
              </p:cNvPicPr>
              <p:nvPr/>
            </p:nvPicPr>
            <p:blipFill rotWithShape="1">
              <a:blip r:embed="rId5"/>
              <a:srcRect t="7466"/>
              <a:stretch/>
            </p:blipFill>
            <p:spPr>
              <a:xfrm>
                <a:off x="1684278" y="8098983"/>
                <a:ext cx="2492406" cy="1476058"/>
              </a:xfrm>
              <a:prstGeom prst="rect">
                <a:avLst/>
              </a:prstGeom>
            </p:spPr>
          </p:pic>
          <p:pic>
            <p:nvPicPr>
              <p:cNvPr id="35" name="Picture 34" descr="A picture containing game&#10;&#10;Description automatically generated">
                <a:extLst>
                  <a:ext uri="{FF2B5EF4-FFF2-40B4-BE49-F238E27FC236}">
                    <a16:creationId xmlns:a16="http://schemas.microsoft.com/office/drawing/2014/main" id="{20E892CC-23EF-42E7-8C91-D9294FF0FCCF}"/>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831" y="8479056"/>
                <a:ext cx="1240681" cy="715913"/>
              </a:xfrm>
              <a:prstGeom prst="rect">
                <a:avLst/>
              </a:prstGeom>
            </p:spPr>
          </p:pic>
          <p:sp>
            <p:nvSpPr>
              <p:cNvPr id="36" name="Rectangle 35">
                <a:extLst>
                  <a:ext uri="{FF2B5EF4-FFF2-40B4-BE49-F238E27FC236}">
                    <a16:creationId xmlns:a16="http://schemas.microsoft.com/office/drawing/2014/main" id="{C6768804-1ECE-4268-8BE2-D7E5E62F1578}"/>
                  </a:ext>
                </a:extLst>
              </p:cNvPr>
              <p:cNvSpPr/>
              <p:nvPr/>
            </p:nvSpPr>
            <p:spPr>
              <a:xfrm>
                <a:off x="1762125" y="8105775"/>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1" name="Group 40">
            <a:extLst>
              <a:ext uri="{FF2B5EF4-FFF2-40B4-BE49-F238E27FC236}">
                <a16:creationId xmlns:a16="http://schemas.microsoft.com/office/drawing/2014/main" id="{C1D24017-F573-4C1C-B67F-B85946491A3C}"/>
              </a:ext>
            </a:extLst>
          </p:cNvPr>
          <p:cNvGrpSpPr/>
          <p:nvPr/>
        </p:nvGrpSpPr>
        <p:grpSpPr>
          <a:xfrm>
            <a:off x="224873" y="5569790"/>
            <a:ext cx="5140669" cy="1918207"/>
            <a:chOff x="224873" y="6036357"/>
            <a:chExt cx="3955739" cy="1476058"/>
          </a:xfrm>
        </p:grpSpPr>
        <p:grpSp>
          <p:nvGrpSpPr>
            <p:cNvPr id="42" name="Group 41">
              <a:extLst>
                <a:ext uri="{FF2B5EF4-FFF2-40B4-BE49-F238E27FC236}">
                  <a16:creationId xmlns:a16="http://schemas.microsoft.com/office/drawing/2014/main" id="{24D0A694-5A51-4799-82B5-69C038D7B710}"/>
                </a:ext>
              </a:extLst>
            </p:cNvPr>
            <p:cNvGrpSpPr/>
            <p:nvPr/>
          </p:nvGrpSpPr>
          <p:grpSpPr>
            <a:xfrm>
              <a:off x="224873" y="6383533"/>
              <a:ext cx="781706" cy="781706"/>
              <a:chOff x="15200" y="3795280"/>
              <a:chExt cx="1050006" cy="1050006"/>
            </a:xfrm>
          </p:grpSpPr>
          <p:sp>
            <p:nvSpPr>
              <p:cNvPr id="47" name="Oval 46">
                <a:extLst>
                  <a:ext uri="{FF2B5EF4-FFF2-40B4-BE49-F238E27FC236}">
                    <a16:creationId xmlns:a16="http://schemas.microsoft.com/office/drawing/2014/main" id="{D7C6BF8C-1CCB-40E1-8E0B-14600F8018A3}"/>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5770B2C2-558C-4B45-BC3F-61E7183FC47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43" name="Group 42">
              <a:extLst>
                <a:ext uri="{FF2B5EF4-FFF2-40B4-BE49-F238E27FC236}">
                  <a16:creationId xmlns:a16="http://schemas.microsoft.com/office/drawing/2014/main" id="{2FAF90E0-9D2D-467D-B027-A397E8D22280}"/>
                </a:ext>
              </a:extLst>
            </p:cNvPr>
            <p:cNvGrpSpPr/>
            <p:nvPr/>
          </p:nvGrpSpPr>
          <p:grpSpPr>
            <a:xfrm>
              <a:off x="1688206" y="6036357"/>
              <a:ext cx="2492406" cy="1476058"/>
              <a:chOff x="1692134" y="6036357"/>
              <a:chExt cx="2492406" cy="1476058"/>
            </a:xfrm>
          </p:grpSpPr>
          <p:pic>
            <p:nvPicPr>
              <p:cNvPr id="44" name="Picture 43">
                <a:extLst>
                  <a:ext uri="{FF2B5EF4-FFF2-40B4-BE49-F238E27FC236}">
                    <a16:creationId xmlns:a16="http://schemas.microsoft.com/office/drawing/2014/main" id="{2C8E7872-4623-4947-85B2-2DA56273ADE3}"/>
                  </a:ext>
                </a:extLst>
              </p:cNvPr>
              <p:cNvPicPr>
                <a:picLocks noChangeAspect="1"/>
              </p:cNvPicPr>
              <p:nvPr/>
            </p:nvPicPr>
            <p:blipFill rotWithShape="1">
              <a:blip r:embed="rId8"/>
              <a:srcRect t="7466"/>
              <a:stretch/>
            </p:blipFill>
            <p:spPr>
              <a:xfrm>
                <a:off x="1692134" y="6036357"/>
                <a:ext cx="2492406" cy="1476058"/>
              </a:xfrm>
              <a:prstGeom prst="rect">
                <a:avLst/>
              </a:prstGeom>
            </p:spPr>
          </p:pic>
          <p:pic>
            <p:nvPicPr>
              <p:cNvPr id="45" name="Picture 44" descr="A picture containing game&#10;&#10;Description automatically generated">
                <a:extLst>
                  <a:ext uri="{FF2B5EF4-FFF2-40B4-BE49-F238E27FC236}">
                    <a16:creationId xmlns:a16="http://schemas.microsoft.com/office/drawing/2014/main" id="{14F6692E-04A1-45B4-B182-331C9DFAD4B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43859" y="6416430"/>
                <a:ext cx="1240681" cy="715913"/>
              </a:xfrm>
              <a:prstGeom prst="rect">
                <a:avLst/>
              </a:prstGeom>
            </p:spPr>
          </p:pic>
          <p:sp>
            <p:nvSpPr>
              <p:cNvPr id="46" name="Rectangle 45">
                <a:extLst>
                  <a:ext uri="{FF2B5EF4-FFF2-40B4-BE49-F238E27FC236}">
                    <a16:creationId xmlns:a16="http://schemas.microsoft.com/office/drawing/2014/main" id="{EAFEF585-34FB-472A-9567-427B439AB86F}"/>
                  </a:ext>
                </a:extLst>
              </p:cNvPr>
              <p:cNvSpPr/>
              <p:nvPr/>
            </p:nvSpPr>
            <p:spPr>
              <a:xfrm>
                <a:off x="1762125" y="6045881"/>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9" name="Group 48">
            <a:extLst>
              <a:ext uri="{FF2B5EF4-FFF2-40B4-BE49-F238E27FC236}">
                <a16:creationId xmlns:a16="http://schemas.microsoft.com/office/drawing/2014/main" id="{E6A2C85A-14EF-4917-8159-B1C978B9DD6E}"/>
              </a:ext>
            </a:extLst>
          </p:cNvPr>
          <p:cNvGrpSpPr/>
          <p:nvPr/>
        </p:nvGrpSpPr>
        <p:grpSpPr>
          <a:xfrm>
            <a:off x="224873" y="3385469"/>
            <a:ext cx="5137638" cy="1918207"/>
            <a:chOff x="224873" y="4100930"/>
            <a:chExt cx="3953406" cy="1476058"/>
          </a:xfrm>
        </p:grpSpPr>
        <p:grpSp>
          <p:nvGrpSpPr>
            <p:cNvPr id="50" name="Group 49">
              <a:extLst>
                <a:ext uri="{FF2B5EF4-FFF2-40B4-BE49-F238E27FC236}">
                  <a16:creationId xmlns:a16="http://schemas.microsoft.com/office/drawing/2014/main" id="{4C02966A-C05A-4123-88D7-68B9DAE6E5EF}"/>
                </a:ext>
              </a:extLst>
            </p:cNvPr>
            <p:cNvGrpSpPr/>
            <p:nvPr/>
          </p:nvGrpSpPr>
          <p:grpSpPr>
            <a:xfrm>
              <a:off x="224873" y="4448106"/>
              <a:ext cx="781706" cy="781706"/>
              <a:chOff x="15200" y="3795280"/>
              <a:chExt cx="1050006" cy="1050006"/>
            </a:xfrm>
          </p:grpSpPr>
          <p:sp>
            <p:nvSpPr>
              <p:cNvPr id="60" name="Oval 59">
                <a:extLst>
                  <a:ext uri="{FF2B5EF4-FFF2-40B4-BE49-F238E27FC236}">
                    <a16:creationId xmlns:a16="http://schemas.microsoft.com/office/drawing/2014/main" id="{51FAA9F3-3AEC-423B-8FB3-5FDADAF2A6CC}"/>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a:extLst>
                  <a:ext uri="{FF2B5EF4-FFF2-40B4-BE49-F238E27FC236}">
                    <a16:creationId xmlns:a16="http://schemas.microsoft.com/office/drawing/2014/main" id="{8C307F19-1967-4963-92BA-5A3FE5A75D98}"/>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1" name="Group 50">
              <a:extLst>
                <a:ext uri="{FF2B5EF4-FFF2-40B4-BE49-F238E27FC236}">
                  <a16:creationId xmlns:a16="http://schemas.microsoft.com/office/drawing/2014/main" id="{313576A7-B67A-429F-8781-9FB6276B0EC1}"/>
                </a:ext>
              </a:extLst>
            </p:cNvPr>
            <p:cNvGrpSpPr/>
            <p:nvPr/>
          </p:nvGrpSpPr>
          <p:grpSpPr>
            <a:xfrm>
              <a:off x="1690540" y="4100930"/>
              <a:ext cx="2487739" cy="1476058"/>
              <a:chOff x="1692134" y="4100930"/>
              <a:chExt cx="2487739" cy="1476058"/>
            </a:xfrm>
          </p:grpSpPr>
          <p:pic>
            <p:nvPicPr>
              <p:cNvPr id="53" name="Picture 52">
                <a:extLst>
                  <a:ext uri="{FF2B5EF4-FFF2-40B4-BE49-F238E27FC236}">
                    <a16:creationId xmlns:a16="http://schemas.microsoft.com/office/drawing/2014/main" id="{8644CBA5-B0DD-4B2C-BAD4-98BEC19E7488}"/>
                  </a:ext>
                </a:extLst>
              </p:cNvPr>
              <p:cNvPicPr>
                <a:picLocks noChangeAspect="1"/>
              </p:cNvPicPr>
              <p:nvPr/>
            </p:nvPicPr>
            <p:blipFill rotWithShape="1">
              <a:blip r:embed="rId10">
                <a:extLst>
                  <a:ext uri="{28A0092B-C50C-407E-A947-70E740481C1C}">
                    <a14:useLocalDpi xmlns:a14="http://schemas.microsoft.com/office/drawing/2010/main" val="0"/>
                  </a:ext>
                </a:extLst>
              </a:blip>
              <a:srcRect l="139" r="139"/>
              <a:stretch/>
            </p:blipFill>
            <p:spPr>
              <a:xfrm>
                <a:off x="1692134" y="4100930"/>
                <a:ext cx="2487739" cy="1476058"/>
              </a:xfrm>
              <a:prstGeom prst="rect">
                <a:avLst/>
              </a:prstGeom>
            </p:spPr>
          </p:pic>
          <p:pic>
            <p:nvPicPr>
              <p:cNvPr id="55" name="Picture 54" descr="A picture containing game&#10;&#10;Description automatically generated">
                <a:extLst>
                  <a:ext uri="{FF2B5EF4-FFF2-40B4-BE49-F238E27FC236}">
                    <a16:creationId xmlns:a16="http://schemas.microsoft.com/office/drawing/2014/main" id="{C30267CD-832A-41AC-BAF5-5426085F94E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003" y="4481003"/>
                <a:ext cx="1240681" cy="715913"/>
              </a:xfrm>
              <a:prstGeom prst="rect">
                <a:avLst/>
              </a:prstGeom>
            </p:spPr>
          </p:pic>
          <p:sp>
            <p:nvSpPr>
              <p:cNvPr id="58" name="Rectangle 57">
                <a:extLst>
                  <a:ext uri="{FF2B5EF4-FFF2-40B4-BE49-F238E27FC236}">
                    <a16:creationId xmlns:a16="http://schemas.microsoft.com/office/drawing/2014/main" id="{8FB3DED1-33CA-49AF-9687-689462963F94}"/>
                  </a:ext>
                </a:extLst>
              </p:cNvPr>
              <p:cNvSpPr/>
              <p:nvPr/>
            </p:nvSpPr>
            <p:spPr>
              <a:xfrm>
                <a:off x="1762125" y="4111466"/>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211483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7ebf2d2-eb6f-4abe-b736-170f737828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529</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2021-03-11T00:02:00Z</dcterms:created>
  <dcterms:modified xsi:type="dcterms:W3CDTF">2021-03-11T00:02:00Z</dcterms:modified>
</cp:coreProperties>
</file>